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7074-EDE7-4B48-95DC-4166C66C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C3F1E-1440-49ED-9AC4-49398B8D1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19222-F3E4-4EB7-8EC5-928C7275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E7372-EF48-43B8-A990-3E23F6A5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23AD4-2936-4147-B0FF-7D102171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1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D877-78D0-4168-BE2B-D1D49F77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A5B92-EE7A-4858-9FED-D90A4E7A1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A65E-A50C-4E57-8DE8-F4418629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9371-763E-4421-974B-E441A665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BAB23-3FEC-4AAA-B52B-541CEE75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1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2E47C-2253-46E3-9265-20D044C18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575D8-AC6A-407B-BFFC-E2DAA5187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FE8A-6FF9-423F-B5B9-891A9097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17A00-EB72-414A-A6DC-0F555096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85BDD-84CE-406A-B8D5-C2CC6BDF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054C-66D4-40F3-9414-CAC99327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E029-BCC9-48C1-8D5D-8F2B377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F7CF8-4D8E-4B03-9879-4791E863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0C98A-0A3F-48CA-9A7C-49A4F869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7800C-4F31-4EE1-95A8-B7FE3B8B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1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331F-9C4B-465E-82AF-F372B782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7DAAC-4B7B-48B1-81BF-5F6F6BA02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B089-4ECC-4A69-A018-17C0ACAC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B1EAA-77EC-4351-80DD-1EFE1C4C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9F3D-A49C-4502-AFE4-B247E720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9040-CF69-4232-A848-5DA68FF7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9004-2371-4053-B9A3-E0EE112ED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7D600-8070-4086-9EEA-018F03C37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CE0A5-7BBB-42E9-8B57-9FC15A78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2E116-D40A-48CF-BE4B-C39DAD3A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E6A14-A607-4C5B-86E8-AB757D7A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C0F7-EB1A-4509-A569-3C6D0521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EDB45-1AB9-494B-AB0D-2F6B2D74F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E8183-4030-41B0-A531-469B8DCAD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93F53-4CD0-4500-87F2-44F4AFC8B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C2CD0-2890-4E10-94CE-1087CA8AB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E93EF-1E45-4A13-88D1-D6CE4FC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D9FFF-890E-40C0-99C1-B6B32198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7B9B7-D4C0-4FDD-963C-B3B5E58F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5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AA32-6203-4D5C-8B5D-63C50FD7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DAFE7-03E6-45F9-970A-5A5D635F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8378D-2C74-430E-B616-7F94807E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D178-E4BB-4030-BC04-9B0D16AA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6CA1A-4841-4BE1-BD8B-7A5CD214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5EA5-81A0-4894-A6EC-AF333CB3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B9A38-AF45-4BE3-9758-C624319D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1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7E9F-6BAA-43E6-8BB9-6FE80EA8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EBD3-6A9E-4426-8FD3-1D8C04BB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B449B-1DCA-4EDB-AE77-357283CF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3FA19-3669-497A-AE01-7AF3EF62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5D3E7-5F82-4809-B2DE-50FC2A56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0E84D-3F98-44B7-8546-7F41A610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5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CFCB-FA99-439E-A683-E0F27B0B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3219A-E725-4426-9006-1072BE1A0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630FB-3943-4E25-863B-51ABCA21E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C1188-87E3-43B0-A688-F9D35C99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A904B-87AA-4534-BEC1-5534877D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4FEC-4C34-417E-9A29-E7318BF3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1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72B6F-195C-4FAE-A224-AEDC15B0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CDC4E-CBA4-4B82-8CB8-1FBC0D7B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12F51-66ED-4D86-87C7-F226DAFD7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34A4-7E56-4D91-A9D1-D856DA6935D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7D25-1829-4CE4-9652-6B2296AE8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21BF-FCB7-4435-99E0-265004BF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5E95-C8BE-4076-8F70-EB0A5787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useppe_Arcimbold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source.org/wiki/Page:Librarians_as_Wikipedians_-_From_Library_History_to_%E2%80%9CLibrarianship_and_Human_Rights%E2%80%9D.pdf/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Giuseppe_Arcimboldo_-_Pairs_of_Allegories_-_WGA00831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pedia.org/wiki/file:giuseppe_arcimboldo_-_spring_-_wga00817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stat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iuseppe_arcimboldo,_estate,_1573,_0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27Allegory_of_Winter%27,_manner_of_Giuseppe_Arcimboldo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es_%C3%89l%C3%A9ments_(Arcimbold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E03CC-30BE-4EC9-8959-443B897E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Giuseppe Arcimboldo  1527 - 1593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FCF4A-2699-4F34-A27C-02BD082B3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2571"/>
            <a:ext cx="5181600" cy="4694392"/>
          </a:xfrm>
        </p:spPr>
        <p:txBody>
          <a:bodyPr>
            <a:noAutofit/>
          </a:bodyPr>
          <a:lstStyle/>
          <a:p>
            <a:r>
              <a:rPr lang="en-GB" sz="2000" dirty="0"/>
              <a:t>Arcimboldo started his career as a designer of stained glass and </a:t>
            </a:r>
            <a:r>
              <a:rPr lang="en-GB" sz="2000" dirty="0" err="1"/>
              <a:t>frescoe</a:t>
            </a:r>
            <a:r>
              <a:rPr lang="en-GB" sz="2000" dirty="0"/>
              <a:t> painter in Milan.</a:t>
            </a:r>
          </a:p>
          <a:p>
            <a:r>
              <a:rPr lang="en-GB" sz="2000" dirty="0"/>
              <a:t>In 1562 he became court portraitist to Ferdinand I in Vienna and later to Maximillian II and his son Rudolph II in Prague.</a:t>
            </a:r>
          </a:p>
          <a:p>
            <a:r>
              <a:rPr lang="en-GB" sz="2000" dirty="0"/>
              <a:t>He was also court decorator and costume designer.</a:t>
            </a:r>
          </a:p>
          <a:p>
            <a:r>
              <a:rPr lang="en-GB" sz="2000" dirty="0"/>
              <a:t>He specialized  in grotesque symbolical compositions of fruit, animals, landscapes and a variety of inanimate objects, mainly as whimsical curiosities to amuse the courts.</a:t>
            </a:r>
          </a:p>
          <a:p>
            <a:r>
              <a:rPr lang="en-GB" sz="2000" dirty="0"/>
              <a:t>When Arcimboldo died, his Italian contemporaries honoured him with poetry and manuscripts celebrating his illustrious career.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B01724-DFE0-4F9F-A170-4EFAF724C1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7800" y="1482571"/>
            <a:ext cx="3408670" cy="506152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6B2E4F-4C58-472D-85F3-5C8762BF379B}"/>
              </a:ext>
            </a:extLst>
          </p:cNvPr>
          <p:cNvSpPr txBox="1"/>
          <p:nvPr/>
        </p:nvSpPr>
        <p:spPr>
          <a:xfrm>
            <a:off x="7297800" y="6176963"/>
            <a:ext cx="2930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Giuseppe_Arcimboldo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65814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1D63-1C4C-49CF-A7D8-C756FB9E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The Librarian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A6927-5DCF-4EF4-9799-64F959356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Librarian is one of a series of paintings of the entourage of Maximillian II.</a:t>
            </a:r>
          </a:p>
          <a:p>
            <a:r>
              <a:rPr lang="en-GB" sz="2400" dirty="0"/>
              <a:t>Arcimboldo used objects signifying book culture at that time. The curtains which created individual study rooms, animal tail dusters became the beard.</a:t>
            </a:r>
          </a:p>
          <a:p>
            <a:r>
              <a:rPr lang="en-GB" sz="2400" dirty="0"/>
              <a:t>The work is both a celebration and a satirical mocking of scholarship; a parody of ‘materialistic book collectors more interested in </a:t>
            </a:r>
            <a:r>
              <a:rPr lang="en-GB" sz="2400" dirty="0" err="1"/>
              <a:t>aquiring</a:t>
            </a:r>
            <a:r>
              <a:rPr lang="en-GB" sz="2400" dirty="0"/>
              <a:t> books than in reading them’.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9529EAB-868F-4865-AC7F-9E29E5B3C1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1681" y="0"/>
            <a:ext cx="5162052" cy="70488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8279A-1716-424B-8A71-37DD1643D0E0}"/>
              </a:ext>
            </a:extLst>
          </p:cNvPr>
          <p:cNvSpPr txBox="1"/>
          <p:nvPr/>
        </p:nvSpPr>
        <p:spPr>
          <a:xfrm>
            <a:off x="7381682" y="5680434"/>
            <a:ext cx="4072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source.org/wiki/Page:Librarians_as_Wikipedians_-_From_Library_History_to_%E2%80%9CLibrarianship_and_Human_Rights%E2%80%9D.pdf/5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59330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B89E-48E0-488D-873B-4F7736A3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Seasons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9F9D-CC13-404A-B7A7-BD7EE8EACC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set of four portraits, each made up of fruits, vegetables and plants relating to the relevant season. </a:t>
            </a:r>
          </a:p>
          <a:p>
            <a:r>
              <a:rPr lang="en-GB" dirty="0"/>
              <a:t>The set was offered to Maximillian II in 1569</a:t>
            </a:r>
          </a:p>
          <a:p>
            <a:r>
              <a:rPr lang="en-GB" dirty="0"/>
              <a:t>The set was accompanied by a poem by Giovanni Battista </a:t>
            </a:r>
            <a:r>
              <a:rPr lang="en-GB" dirty="0" err="1"/>
              <a:t>Fonteo</a:t>
            </a:r>
            <a:r>
              <a:rPr lang="en-GB" dirty="0"/>
              <a:t> explaining their allegorical meaning.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AD831-C033-4ECF-865E-E958E8C13976}"/>
              </a:ext>
            </a:extLst>
          </p:cNvPr>
          <p:cNvSpPr txBox="1"/>
          <p:nvPr/>
        </p:nvSpPr>
        <p:spPr>
          <a:xfrm>
            <a:off x="6688584" y="6600183"/>
            <a:ext cx="4599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s://commons.wikimedia.org/wiki/File:Giuseppe_Arcimboldo_-_Pairs_of_Allegories_-_WGA00831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FB8FCB-1C54-443F-8FDF-ED48384328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82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30F9-A124-4083-B426-B4621ECD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DA54-DC38-45A1-9AD6-E091B28B84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whole figure is composed of a wide variety of flowers, with head facing left.</a:t>
            </a:r>
          </a:p>
          <a:p>
            <a:r>
              <a:rPr lang="en-GB" dirty="0"/>
              <a:t>The skin of the face and lips are rose petals and buds and the eyes are belladonna berries.</a:t>
            </a:r>
          </a:p>
          <a:p>
            <a:r>
              <a:rPr lang="en-GB" dirty="0"/>
              <a:t>The hair is a colourful and lush bouquet.</a:t>
            </a:r>
          </a:p>
          <a:p>
            <a:r>
              <a:rPr lang="en-GB" dirty="0"/>
              <a:t>A daisy necklace adorns the neck whilst the body is a jungle of different shaped leaves.</a:t>
            </a:r>
          </a:p>
          <a:p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F63A8F4-D231-4E6A-B6EA-58ED9580B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8937" y="0"/>
            <a:ext cx="5859262" cy="692458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664126-4FFB-4254-8A68-CDB90E576378}"/>
              </a:ext>
            </a:extLst>
          </p:cNvPr>
          <p:cNvSpPr txBox="1"/>
          <p:nvPr/>
        </p:nvSpPr>
        <p:spPr>
          <a:xfrm>
            <a:off x="6408936" y="5864813"/>
            <a:ext cx="4474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pedia.org/wiki/file:giuseppe_arcimboldo_-_spring_-_wga00817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5947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7A62-D757-4DDA-B4C8-6E738BB3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DAC7-5EC3-41F0-A54C-CE653AB757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Unlike Spring this portrait faces right and is made up of fruits and vegetables.</a:t>
            </a:r>
          </a:p>
          <a:p>
            <a:r>
              <a:rPr lang="en-GB" dirty="0"/>
              <a:t>Cherries adorn the hair and upper lip, the check is a peach, the nose a cucumber, the ear an eggplant and the eyebrow an ear of wheat.</a:t>
            </a:r>
          </a:p>
          <a:p>
            <a:r>
              <a:rPr lang="en-GB" dirty="0"/>
              <a:t>The clothing is straw and an artichoke adorns the chest.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DBABEE-AD2A-4036-9D23-6135271943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5622" y="0"/>
            <a:ext cx="5796378" cy="69556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149E6-2A77-4E0E-B297-5715993835EF}"/>
              </a:ext>
            </a:extLst>
          </p:cNvPr>
          <p:cNvSpPr txBox="1"/>
          <p:nvPr/>
        </p:nvSpPr>
        <p:spPr>
          <a:xfrm>
            <a:off x="6395621" y="5784478"/>
            <a:ext cx="4857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it.wikipedia.org/wiki/Estat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37512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5214-53B0-41F2-B17E-D783C796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BC0F-2FEC-4DF2-955C-9A91E37EF7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surly man with rough features looks to the left.</a:t>
            </a:r>
          </a:p>
          <a:p>
            <a:r>
              <a:rPr lang="en-GB" dirty="0"/>
              <a:t>A neck of vegetables emerges from a broken vat, bound together by willow branches.</a:t>
            </a:r>
          </a:p>
          <a:p>
            <a:r>
              <a:rPr lang="en-GB" dirty="0"/>
              <a:t>A face of apples, pears, pomegranate and figs.</a:t>
            </a:r>
          </a:p>
          <a:p>
            <a:r>
              <a:rPr lang="en-GB" dirty="0"/>
              <a:t>The hair is made of bunches of grapes topped off with a pumpkin bonnet.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AAB8A7-57FA-4979-B0C0-1B41C5C83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4227" y="13189"/>
            <a:ext cx="5417773" cy="68316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BE60C-8821-402C-889D-E0FD95C12922}"/>
              </a:ext>
            </a:extLst>
          </p:cNvPr>
          <p:cNvSpPr txBox="1"/>
          <p:nvPr/>
        </p:nvSpPr>
        <p:spPr>
          <a:xfrm>
            <a:off x="6774228" y="6255247"/>
            <a:ext cx="4564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Giuseppe_arcimboldo,_estate,_1573,_02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3634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0F5F-CBCB-41AB-91EB-FD8153EB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014A-B2FA-4585-A77F-2DFD7E7F3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0014"/>
            <a:ext cx="5181600" cy="4351338"/>
          </a:xfrm>
        </p:spPr>
        <p:txBody>
          <a:bodyPr/>
          <a:lstStyle/>
          <a:p>
            <a:r>
              <a:rPr lang="en-GB" dirty="0"/>
              <a:t>An old man facing right with skin of gnarled wood, representing the wrinkles of age.</a:t>
            </a:r>
          </a:p>
          <a:p>
            <a:r>
              <a:rPr lang="en-GB" dirty="0"/>
              <a:t>A thin and poorly groomed beard of roots.</a:t>
            </a:r>
          </a:p>
          <a:p>
            <a:r>
              <a:rPr lang="en-GB" dirty="0"/>
              <a:t>The hair is a series of branches entwined with ivy leaves.</a:t>
            </a:r>
          </a:p>
          <a:p>
            <a:r>
              <a:rPr lang="en-GB" dirty="0"/>
              <a:t>Only a lemon and orange hang from his clothing. Citrus being the only winter fruit in Italy.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5DC5F4-C146-4DAC-AFC4-54CBEAD51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6524" y="-62956"/>
            <a:ext cx="5113538" cy="71151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EFD087-CE69-49E9-9EEA-272EF2B31562}"/>
              </a:ext>
            </a:extLst>
          </p:cNvPr>
          <p:cNvSpPr txBox="1"/>
          <p:nvPr/>
        </p:nvSpPr>
        <p:spPr>
          <a:xfrm>
            <a:off x="7146524" y="7049821"/>
            <a:ext cx="5113538" cy="23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%27Allegory_of_Winter%27,_manner_of_Giuseppe_Arcimboldo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06861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89A7-4990-45AC-AC0C-C4A7D06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F2C15-2E17-4DC5-A6C8-CC409E7AE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39649" cy="4351338"/>
          </a:xfrm>
        </p:spPr>
        <p:txBody>
          <a:bodyPr/>
          <a:lstStyle/>
          <a:p>
            <a:r>
              <a:rPr lang="en-GB" dirty="0"/>
              <a:t>The Four Seasons is analogous to </a:t>
            </a:r>
            <a:r>
              <a:rPr lang="en-GB" dirty="0" err="1"/>
              <a:t>Arcimboldos</a:t>
            </a:r>
            <a:r>
              <a:rPr lang="en-GB" dirty="0"/>
              <a:t> set of our paintings ‘The Four Elements’ with Air=Spring, Fire=Summer, Earth=Autumn and Water=Winter.</a:t>
            </a:r>
          </a:p>
          <a:p>
            <a:r>
              <a:rPr lang="en-GB" dirty="0"/>
              <a:t>The pairing is said to link themes of chaos brought into harmony and the glorification of the Habsburg Dynasty.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EAC703-1CFD-4A25-8D3E-94080CA0E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2542" y="-104928"/>
            <a:ext cx="4919458" cy="69629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E87AAD-9535-4DD3-9AD8-F72534C7AED0}"/>
              </a:ext>
            </a:extLst>
          </p:cNvPr>
          <p:cNvSpPr txBox="1"/>
          <p:nvPr/>
        </p:nvSpPr>
        <p:spPr>
          <a:xfrm>
            <a:off x="7188563" y="6851033"/>
            <a:ext cx="4838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r.wikipedia.org/wiki/Les_%C3%89l%C3%A9ments_(Arcimboldo)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7170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592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Giuseppe Arcimboldo  1527 - 1593</vt:lpstr>
      <vt:lpstr>   The Librarian</vt:lpstr>
      <vt:lpstr>The Four Seasons</vt:lpstr>
      <vt:lpstr>Spring</vt:lpstr>
      <vt:lpstr>Summer</vt:lpstr>
      <vt:lpstr>Autumn</vt:lpstr>
      <vt:lpstr>Winter</vt:lpstr>
      <vt:lpstr>The Four Elements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CLUB</dc:title>
  <dc:creator>Mary Jenkins</dc:creator>
  <cp:lastModifiedBy>Elizabeth Moore</cp:lastModifiedBy>
  <cp:revision>21</cp:revision>
  <dcterms:created xsi:type="dcterms:W3CDTF">2020-09-16T18:39:34Z</dcterms:created>
  <dcterms:modified xsi:type="dcterms:W3CDTF">2020-12-23T13:09:39Z</dcterms:modified>
</cp:coreProperties>
</file>